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  <p:sldMasterId id="2147483651" r:id="rId2"/>
  </p:sldMasterIdLst>
  <p:notesMasterIdLst>
    <p:notesMasterId r:id="rId64"/>
  </p:notesMasterIdLst>
  <p:handoutMasterIdLst>
    <p:handoutMasterId r:id="rId65"/>
  </p:handoutMasterIdLst>
  <p:sldIdLst>
    <p:sldId id="257" r:id="rId3"/>
    <p:sldId id="279" r:id="rId4"/>
    <p:sldId id="338" r:id="rId5"/>
    <p:sldId id="423" r:id="rId6"/>
    <p:sldId id="311" r:id="rId7"/>
    <p:sldId id="462" r:id="rId8"/>
    <p:sldId id="310" r:id="rId9"/>
    <p:sldId id="452" r:id="rId10"/>
    <p:sldId id="371" r:id="rId11"/>
    <p:sldId id="416" r:id="rId12"/>
    <p:sldId id="372" r:id="rId13"/>
    <p:sldId id="479" r:id="rId14"/>
    <p:sldId id="312" r:id="rId15"/>
    <p:sldId id="448" r:id="rId16"/>
    <p:sldId id="313" r:id="rId17"/>
    <p:sldId id="451" r:id="rId18"/>
    <p:sldId id="314" r:id="rId19"/>
    <p:sldId id="419" r:id="rId20"/>
    <p:sldId id="445" r:id="rId21"/>
    <p:sldId id="480" r:id="rId22"/>
    <p:sldId id="396" r:id="rId23"/>
    <p:sldId id="397" r:id="rId24"/>
    <p:sldId id="344" r:id="rId25"/>
    <p:sldId id="383" r:id="rId26"/>
    <p:sldId id="424" r:id="rId27"/>
    <p:sldId id="318" r:id="rId28"/>
    <p:sldId id="418" r:id="rId29"/>
    <p:sldId id="454" r:id="rId30"/>
    <p:sldId id="321" r:id="rId31"/>
    <p:sldId id="465" r:id="rId32"/>
    <p:sldId id="453" r:id="rId33"/>
    <p:sldId id="369" r:id="rId34"/>
    <p:sldId id="412" r:id="rId35"/>
    <p:sldId id="358" r:id="rId36"/>
    <p:sldId id="359" r:id="rId37"/>
    <p:sldId id="425" r:id="rId38"/>
    <p:sldId id="364" r:id="rId39"/>
    <p:sldId id="365" r:id="rId40"/>
    <p:sldId id="426" r:id="rId41"/>
    <p:sldId id="413" r:id="rId42"/>
    <p:sldId id="410" r:id="rId43"/>
    <p:sldId id="411" r:id="rId44"/>
    <p:sldId id="367" r:id="rId45"/>
    <p:sldId id="368" r:id="rId46"/>
    <p:sldId id="427" r:id="rId47"/>
    <p:sldId id="429" r:id="rId48"/>
    <p:sldId id="430" r:id="rId49"/>
    <p:sldId id="433" r:id="rId50"/>
    <p:sldId id="434" r:id="rId51"/>
    <p:sldId id="428" r:id="rId52"/>
    <p:sldId id="431" r:id="rId53"/>
    <p:sldId id="432" r:id="rId54"/>
    <p:sldId id="435" r:id="rId55"/>
    <p:sldId id="436" r:id="rId56"/>
    <p:sldId id="373" r:id="rId57"/>
    <p:sldId id="438" r:id="rId58"/>
    <p:sldId id="374" r:id="rId59"/>
    <p:sldId id="439" r:id="rId60"/>
    <p:sldId id="395" r:id="rId61"/>
    <p:sldId id="443" r:id="rId62"/>
    <p:sldId id="444" r:id="rId63"/>
  </p:sldIdLst>
  <p:sldSz cx="9144000" cy="6858000" type="screen4x3"/>
  <p:notesSz cx="6781800" cy="9926638"/>
  <p:embeddedFontLst>
    <p:embeddedFont>
      <p:font typeface="Tahoma" panose="020B0604030504040204" pitchFamily="34" charset="0"/>
      <p:regular r:id="rId66"/>
      <p:bold r:id="rId67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F7D"/>
    <a:srgbClr val="298F66"/>
    <a:srgbClr val="8EAAAD"/>
    <a:srgbClr val="F7D118"/>
    <a:srgbClr val="7FDBB6"/>
    <a:srgbClr val="CC33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772" autoAdjust="0"/>
  </p:normalViewPr>
  <p:slideViewPr>
    <p:cSldViewPr>
      <p:cViewPr varScale="1">
        <p:scale>
          <a:sx n="101" d="100"/>
          <a:sy n="101" d="100"/>
        </p:scale>
        <p:origin x="5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7767" cy="496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436" y="1"/>
            <a:ext cx="2937767" cy="496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algn="r"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310"/>
            <a:ext cx="2937767" cy="49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/>
            </a:lvl1pPr>
          </a:lstStyle>
          <a:p>
            <a:pPr>
              <a:defRPr/>
            </a:pPr>
            <a:fld id="{D94F39B5-D287-482D-93B8-C0F20504EC07}" type="slidenum">
              <a:rPr lang="es-ES_tradnl" altLang="es-ES"/>
              <a:pPr>
                <a:defRPr/>
              </a:pPr>
              <a:t>‹Nº›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7767" cy="496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436" y="1"/>
            <a:ext cx="2937767" cy="496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algn="r"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701" y="4716551"/>
            <a:ext cx="5426399" cy="44657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10"/>
            <a:ext cx="2937767" cy="49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/>
            </a:lvl1pPr>
          </a:lstStyle>
          <a:p>
            <a:pPr>
              <a:defRPr/>
            </a:pPr>
            <a:fld id="{BB16F2AC-BD8F-43C8-A67E-20CB64DB216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D09F2-B216-4F4C-9301-2D5E2BCC0FA2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6671A-7538-4581-B4B3-4DB2B4866B83}" type="slidenum">
              <a:rPr lang="es-ES" altLang="es-ES" smtClean="0"/>
              <a:pPr>
                <a:spcBef>
                  <a:spcPct val="0"/>
                </a:spcBef>
              </a:pPr>
              <a:t>10</a:t>
            </a:fld>
            <a:endParaRPr lang="es-ES" altLang="es-E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108AE-7137-4039-A4ED-635FF4764EA7}" type="slidenum">
              <a:rPr lang="es-ES" altLang="es-ES" smtClean="0"/>
              <a:pPr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13BD5-95A6-4BC9-90D8-F3384785A7BB}" type="slidenum">
              <a:rPr lang="es-ES" altLang="es-ES" smtClean="0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0D655-CD86-4D31-A365-C6730A71185D}" type="slidenum">
              <a:rPr lang="es-ES" altLang="es-ES" smtClean="0"/>
              <a:pPr>
                <a:spcBef>
                  <a:spcPct val="0"/>
                </a:spcBef>
              </a:pPr>
              <a:t>13</a:t>
            </a:fld>
            <a:endParaRPr lang="es-ES" alt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1646CE-9686-4704-8A89-BA6E4DD37906}" type="slidenum">
              <a:rPr lang="es-ES" altLang="es-ES" smtClean="0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C71A6-75CE-4158-B25D-194A2725E0BA}" type="slidenum">
              <a:rPr lang="es-ES" altLang="es-ES" smtClean="0"/>
              <a:pPr>
                <a:spcBef>
                  <a:spcPct val="0"/>
                </a:spcBef>
              </a:pPr>
              <a:t>15</a:t>
            </a:fld>
            <a:endParaRPr lang="es-ES" altLang="es-E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0D7B3F-EB71-4068-81BC-F5580A63881D}" type="slidenum">
              <a:rPr lang="es-ES" altLang="es-ES" smtClean="0"/>
              <a:pPr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8A29B-F528-41E8-9BB3-28DC0B80409F}" type="slidenum">
              <a:rPr lang="es-ES" altLang="es-ES" smtClean="0"/>
              <a:pPr>
                <a:spcBef>
                  <a:spcPct val="0"/>
                </a:spcBef>
              </a:pPr>
              <a:t>17</a:t>
            </a:fld>
            <a:endParaRPr lang="es-ES" alt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47C7-3B30-475D-A85D-147E8C4B7E37}" type="slidenum">
              <a:rPr lang="es-ES" altLang="es-ES" smtClean="0"/>
              <a:pPr>
                <a:spcBef>
                  <a:spcPct val="0"/>
                </a:spcBef>
              </a:pPr>
              <a:t>18</a:t>
            </a:fld>
            <a:endParaRPr lang="es-ES" alt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BAE85-F005-46A8-87A2-AB8EE9A15BFF}" type="slidenum">
              <a:rPr lang="es-ES" altLang="es-ES"/>
              <a:pPr algn="r" eaLnBrk="1" hangingPunct="1">
                <a:spcBef>
                  <a:spcPct val="0"/>
                </a:spcBef>
              </a:pPr>
              <a:t>19</a:t>
            </a:fld>
            <a:endParaRPr lang="es-ES" alt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FDA2C-7FA1-43DC-968E-A03D64AA0F7C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43AF0C-B9FA-4526-9C26-2484C952CAC0}" type="slidenum">
              <a:rPr lang="es-ES" altLang="es-ES"/>
              <a:pPr algn="r" eaLnBrk="1" hangingPunct="1">
                <a:spcBef>
                  <a:spcPct val="0"/>
                </a:spcBef>
              </a:pPr>
              <a:t>20</a:t>
            </a:fld>
            <a:endParaRPr lang="es-ES" alt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BED25-2D18-4FBE-854D-D797CC50BDC8}" type="slidenum">
              <a:rPr lang="es-ES" altLang="es-ES" smtClean="0"/>
              <a:pPr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4E41C-81DA-438F-94AB-AA817454BF33}" type="slidenum">
              <a:rPr lang="es-ES" altLang="es-ES" smtClean="0"/>
              <a:pPr>
                <a:spcBef>
                  <a:spcPct val="0"/>
                </a:spcBef>
              </a:pPr>
              <a:t>22</a:t>
            </a:fld>
            <a:endParaRPr lang="es-ES" altLang="es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1E873-3927-4374-9457-F9266D8E1C17}" type="slidenum">
              <a:rPr lang="es-ES" altLang="es-ES" smtClean="0"/>
              <a:pPr>
                <a:spcBef>
                  <a:spcPct val="0"/>
                </a:spcBef>
              </a:pPr>
              <a:t>23</a:t>
            </a:fld>
            <a:endParaRPr lang="es-ES" altLang="es-E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8232E-22BE-4A33-8C84-82CD222C2DDA}" type="slidenum">
              <a:rPr lang="es-ES" altLang="es-ES" smtClean="0"/>
              <a:pPr>
                <a:spcBef>
                  <a:spcPct val="0"/>
                </a:spcBef>
              </a:pPr>
              <a:t>24</a:t>
            </a:fld>
            <a:endParaRPr lang="es-ES" altLang="es-E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85725-8C10-4479-BD5B-D0960DC4D7A3}" type="slidenum">
              <a:rPr lang="es-ES" altLang="es-ES" smtClean="0"/>
              <a:pPr>
                <a:spcBef>
                  <a:spcPct val="0"/>
                </a:spcBef>
              </a:pPr>
              <a:t>25</a:t>
            </a:fld>
            <a:endParaRPr lang="es-ES" alt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53753-ACA0-4A30-8B5C-96A31E7A938A}" type="slidenum">
              <a:rPr lang="es-ES" altLang="es-ES" smtClean="0"/>
              <a:pPr>
                <a:spcBef>
                  <a:spcPct val="0"/>
                </a:spcBef>
              </a:pPr>
              <a:t>26</a:t>
            </a:fld>
            <a:endParaRPr lang="es-ES" alt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CFB4F-9A67-4C56-A800-05C8D2006328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D78084-89A2-4836-A7B2-E74B6A8040FF}" type="slidenum">
              <a:rPr lang="es-ES" altLang="es-ES"/>
              <a:pPr algn="r" eaLnBrk="1" hangingPunct="1">
                <a:spcBef>
                  <a:spcPct val="0"/>
                </a:spcBef>
              </a:pPr>
              <a:t>28</a:t>
            </a:fld>
            <a:endParaRPr lang="es-ES" altLang="es-E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E300B-4CCD-4CAB-972C-487008B0E779}" type="slidenum">
              <a:rPr lang="es-ES" altLang="es-ES" smtClean="0"/>
              <a:pPr>
                <a:spcBef>
                  <a:spcPct val="0"/>
                </a:spcBef>
              </a:pPr>
              <a:t>29</a:t>
            </a:fld>
            <a:endParaRPr lang="es-ES" altLang="es-E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16E14-4EBB-4CFA-B5D4-4B6882C498A2}" type="slidenum">
              <a:rPr lang="es-ES" altLang="es-ES" smtClean="0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1A4729-A6E7-401B-9C20-769C43F28A3F}" type="slidenum">
              <a:rPr lang="es-ES" altLang="es-ES"/>
              <a:pPr algn="r" eaLnBrk="1" hangingPunct="1">
                <a:spcBef>
                  <a:spcPct val="0"/>
                </a:spcBef>
              </a:pPr>
              <a:t>30</a:t>
            </a:fld>
            <a:endParaRPr lang="es-ES" altLang="es-E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5AD2F0-5CEB-4A42-8576-877DDAC39F3E}" type="slidenum">
              <a:rPr lang="es-ES" altLang="es-ES"/>
              <a:pPr algn="r" eaLnBrk="1" hangingPunct="1">
                <a:spcBef>
                  <a:spcPct val="0"/>
                </a:spcBef>
              </a:pPr>
              <a:t>31</a:t>
            </a:fld>
            <a:endParaRPr lang="es-ES" alt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19425-B43D-4AAC-9458-DD8A6E79F070}" type="slidenum">
              <a:rPr lang="es-ES" altLang="es-ES" smtClean="0"/>
              <a:pPr>
                <a:spcBef>
                  <a:spcPct val="0"/>
                </a:spcBef>
              </a:pPr>
              <a:t>32</a:t>
            </a:fld>
            <a:endParaRPr lang="es-ES" alt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15867-FA11-437E-AF7D-AA780B059B1D}" type="slidenum">
              <a:rPr lang="es-ES" altLang="es-ES" smtClean="0"/>
              <a:pPr>
                <a:spcBef>
                  <a:spcPct val="0"/>
                </a:spcBef>
              </a:pPr>
              <a:t>33</a:t>
            </a:fld>
            <a:endParaRPr lang="es-ES" altLang="es-E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D3AFCA-FB61-455D-B13E-D08299CB1AA7}" type="slidenum">
              <a:rPr lang="es-ES" altLang="es-ES" smtClean="0"/>
              <a:pPr>
                <a:spcBef>
                  <a:spcPct val="0"/>
                </a:spcBef>
              </a:pPr>
              <a:t>34</a:t>
            </a:fld>
            <a:endParaRPr lang="es-ES" altLang="es-E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1FE00-3904-4D88-BC86-D2DC4CA820A1}" type="slidenum">
              <a:rPr lang="es-ES" altLang="es-ES" smtClean="0"/>
              <a:pPr>
                <a:spcBef>
                  <a:spcPct val="0"/>
                </a:spcBef>
              </a:pPr>
              <a:t>35</a:t>
            </a:fld>
            <a:endParaRPr lang="es-ES" altLang="es-E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78FB2-007E-49EF-A909-3444A2EC4AE7}" type="slidenum">
              <a:rPr lang="es-ES" altLang="es-ES"/>
              <a:pPr algn="r" eaLnBrk="1" hangingPunct="1">
                <a:spcBef>
                  <a:spcPct val="0"/>
                </a:spcBef>
              </a:pPr>
              <a:t>36</a:t>
            </a:fld>
            <a:endParaRPr lang="es-ES" altLang="es-E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F0228-56D8-4E73-9B83-EB165DA1CBE1}" type="slidenum">
              <a:rPr lang="es-ES" altLang="es-ES" smtClean="0"/>
              <a:pPr>
                <a:spcBef>
                  <a:spcPct val="0"/>
                </a:spcBef>
              </a:pPr>
              <a:t>37</a:t>
            </a:fld>
            <a:endParaRPr lang="es-ES" alt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34C52-8EF7-4CF7-B2B2-29A8D3BD2372}" type="slidenum">
              <a:rPr lang="es-ES" altLang="es-ES" smtClean="0"/>
              <a:pPr>
                <a:spcBef>
                  <a:spcPct val="0"/>
                </a:spcBef>
              </a:pPr>
              <a:t>38</a:t>
            </a:fld>
            <a:endParaRPr lang="es-ES" altLang="es-E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C1959F-98D9-4017-ADF4-66DC076E465A}" type="slidenum">
              <a:rPr lang="es-ES" altLang="es-ES"/>
              <a:pPr algn="r" eaLnBrk="1" hangingPunct="1">
                <a:spcBef>
                  <a:spcPct val="0"/>
                </a:spcBef>
              </a:pPr>
              <a:t>39</a:t>
            </a:fld>
            <a:endParaRPr lang="es-ES" altLang="es-E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09F33-9225-486C-85A8-E2DA16187BC9}" type="slidenum">
              <a:rPr lang="es-ES" altLang="es-ES" smtClean="0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BFD5F6-FDD3-4539-A1A1-F410734D1473}" type="slidenum">
              <a:rPr lang="es-ES" altLang="es-ES" smtClean="0"/>
              <a:pPr>
                <a:spcBef>
                  <a:spcPct val="0"/>
                </a:spcBef>
              </a:pPr>
              <a:t>40</a:t>
            </a:fld>
            <a:endParaRPr lang="es-ES" altLang="es-E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46C5D-ADA5-46B8-B85A-C7AD93796182}" type="slidenum">
              <a:rPr lang="es-ES" altLang="es-ES" smtClean="0"/>
              <a:pPr>
                <a:spcBef>
                  <a:spcPct val="0"/>
                </a:spcBef>
              </a:pPr>
              <a:t>41</a:t>
            </a:fld>
            <a:endParaRPr lang="es-ES" altLang="es-E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EE3BA-5807-462F-9972-D377058C5F5E}" type="slidenum">
              <a:rPr lang="es-ES" altLang="es-ES" smtClean="0"/>
              <a:pPr>
                <a:spcBef>
                  <a:spcPct val="0"/>
                </a:spcBef>
              </a:pPr>
              <a:t>42</a:t>
            </a:fld>
            <a:endParaRPr lang="es-ES" altLang="es-E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0E29CB-4751-4E34-AC5D-3BDF5D42A9C9}" type="slidenum">
              <a:rPr lang="es-ES" altLang="es-ES" smtClean="0"/>
              <a:pPr>
                <a:spcBef>
                  <a:spcPct val="0"/>
                </a:spcBef>
              </a:pPr>
              <a:t>43</a:t>
            </a:fld>
            <a:endParaRPr lang="es-ES" altLang="es-E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52DBD-D953-45E3-9264-2795251F62E7}" type="slidenum">
              <a:rPr lang="es-ES" altLang="es-ES" smtClean="0"/>
              <a:pPr>
                <a:spcBef>
                  <a:spcPct val="0"/>
                </a:spcBef>
              </a:pPr>
              <a:t>44</a:t>
            </a:fld>
            <a:endParaRPr lang="es-ES" altLang="es-E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7CA057-C486-4664-A286-9875B097FD65}" type="slidenum">
              <a:rPr lang="es-ES" altLang="es-ES"/>
              <a:pPr algn="r" eaLnBrk="1" hangingPunct="1">
                <a:spcBef>
                  <a:spcPct val="0"/>
                </a:spcBef>
              </a:pPr>
              <a:t>45</a:t>
            </a:fld>
            <a:endParaRPr lang="es-ES" altLang="es-E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A75643-E9BF-400F-962B-3F105F75931E}" type="slidenum">
              <a:rPr lang="es-ES" altLang="es-ES"/>
              <a:pPr algn="r" eaLnBrk="1" hangingPunct="1">
                <a:spcBef>
                  <a:spcPct val="0"/>
                </a:spcBef>
              </a:pPr>
              <a:t>46</a:t>
            </a:fld>
            <a:endParaRPr lang="es-ES" altLang="es-E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86EA6F-26C6-4AFE-A941-C2968F4F617F}" type="slidenum">
              <a:rPr lang="es-ES" altLang="es-ES"/>
              <a:pPr algn="r" eaLnBrk="1" hangingPunct="1">
                <a:spcBef>
                  <a:spcPct val="0"/>
                </a:spcBef>
              </a:pPr>
              <a:t>47</a:t>
            </a:fld>
            <a:endParaRPr lang="es-ES" altLang="es-E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20B669-826B-42C5-9A17-B3BD54AB903B}" type="slidenum">
              <a:rPr lang="es-ES" altLang="es-ES"/>
              <a:pPr algn="r" eaLnBrk="1" hangingPunct="1">
                <a:spcBef>
                  <a:spcPct val="0"/>
                </a:spcBef>
              </a:pPr>
              <a:t>48</a:t>
            </a:fld>
            <a:endParaRPr lang="es-ES" altLang="es-E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62A71-9C77-4B83-B14D-D83E3C3EA4D7}" type="slidenum">
              <a:rPr lang="es-ES" altLang="es-ES"/>
              <a:pPr algn="r" eaLnBrk="1" hangingPunct="1">
                <a:spcBef>
                  <a:spcPct val="0"/>
                </a:spcBef>
              </a:pPr>
              <a:t>49</a:t>
            </a:fld>
            <a:endParaRPr lang="es-ES" altLang="es-E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F433DF-0914-4491-B35A-74B40DDCF7FD}" type="slidenum">
              <a:rPr lang="es-ES" altLang="es-ES" smtClean="0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A397C1-3CE5-423D-A458-C697B15CFCB6}" type="slidenum">
              <a:rPr lang="es-ES" altLang="es-ES"/>
              <a:pPr algn="r" eaLnBrk="1" hangingPunct="1">
                <a:spcBef>
                  <a:spcPct val="0"/>
                </a:spcBef>
              </a:pPr>
              <a:t>50</a:t>
            </a:fld>
            <a:endParaRPr lang="es-ES" altLang="es-E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FAA64B-72F6-46EB-9007-24101827C13D}" type="slidenum">
              <a:rPr lang="es-ES" altLang="es-ES"/>
              <a:pPr algn="r" eaLnBrk="1" hangingPunct="1">
                <a:spcBef>
                  <a:spcPct val="0"/>
                </a:spcBef>
              </a:pPr>
              <a:t>51</a:t>
            </a:fld>
            <a:endParaRPr lang="es-ES" altLang="es-E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84540B-2FF4-42F6-BCB1-D289C1DFA480}" type="slidenum">
              <a:rPr lang="es-ES" altLang="es-ES"/>
              <a:pPr algn="r" eaLnBrk="1" hangingPunct="1">
                <a:spcBef>
                  <a:spcPct val="0"/>
                </a:spcBef>
              </a:pPr>
              <a:t>52</a:t>
            </a:fld>
            <a:endParaRPr lang="es-ES" altLang="es-E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1E204C-510D-4B7A-909B-BB206C7F676F}" type="slidenum">
              <a:rPr lang="es-ES" altLang="es-ES"/>
              <a:pPr algn="r" eaLnBrk="1" hangingPunct="1">
                <a:spcBef>
                  <a:spcPct val="0"/>
                </a:spcBef>
              </a:pPr>
              <a:t>53</a:t>
            </a:fld>
            <a:endParaRPr lang="es-ES" altLang="es-E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3C0637-C4AA-49EC-AD28-F477382C3776}" type="slidenum">
              <a:rPr lang="es-ES" altLang="es-ES"/>
              <a:pPr algn="r" eaLnBrk="1" hangingPunct="1">
                <a:spcBef>
                  <a:spcPct val="0"/>
                </a:spcBef>
              </a:pPr>
              <a:t>54</a:t>
            </a:fld>
            <a:endParaRPr lang="es-ES" altLang="es-E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9F6BE-DA6D-4509-9EC9-9CBFBB7E3B73}" type="slidenum">
              <a:rPr lang="es-ES" altLang="es-ES" smtClean="0"/>
              <a:pPr>
                <a:spcBef>
                  <a:spcPct val="0"/>
                </a:spcBef>
              </a:pPr>
              <a:t>55</a:t>
            </a:fld>
            <a:endParaRPr lang="es-ES" altLang="es-E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1001CA-982F-43F9-9EA9-5C511687B0E8}" type="slidenum">
              <a:rPr lang="es-ES" altLang="es-ES"/>
              <a:pPr algn="r" eaLnBrk="1" hangingPunct="1">
                <a:spcBef>
                  <a:spcPct val="0"/>
                </a:spcBef>
              </a:pPr>
              <a:t>56</a:t>
            </a:fld>
            <a:endParaRPr lang="es-ES" altLang="es-E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199C3-1F1D-4194-ADF3-A5FC4AC236A6}" type="slidenum">
              <a:rPr lang="es-ES" altLang="es-ES" smtClean="0"/>
              <a:pPr>
                <a:spcBef>
                  <a:spcPct val="0"/>
                </a:spcBef>
              </a:pPr>
              <a:t>57</a:t>
            </a:fld>
            <a:endParaRPr lang="es-ES" altLang="es-E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80642F-BCF5-4399-BA42-E9EFDF241991}" type="slidenum">
              <a:rPr lang="es-ES" altLang="es-ES"/>
              <a:pPr algn="r" eaLnBrk="1" hangingPunct="1">
                <a:spcBef>
                  <a:spcPct val="0"/>
                </a:spcBef>
              </a:pPr>
              <a:t>58</a:t>
            </a:fld>
            <a:endParaRPr lang="es-ES" altLang="es-E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DF2C7-E1BF-457C-9F90-FF4520F68686}" type="slidenum">
              <a:rPr lang="es-ES" altLang="es-ES" smtClean="0"/>
              <a:pPr>
                <a:spcBef>
                  <a:spcPct val="0"/>
                </a:spcBef>
              </a:pPr>
              <a:t>59</a:t>
            </a:fld>
            <a:endParaRPr lang="es-ES" altLang="es-E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F3C788-0622-4E31-860A-7AEFD7BBD87D}" type="slidenum">
              <a:rPr lang="es-ES" altLang="es-ES" smtClean="0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F6309-51A6-4CFF-A392-C579F1958F0C}" type="slidenum">
              <a:rPr lang="es-ES" altLang="es-ES"/>
              <a:pPr algn="r" eaLnBrk="1" hangingPunct="1">
                <a:spcBef>
                  <a:spcPct val="0"/>
                </a:spcBef>
              </a:pPr>
              <a:t>60</a:t>
            </a:fld>
            <a:endParaRPr lang="es-ES" altLang="es-E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42436" y="9428310"/>
            <a:ext cx="2937767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0C8E57-83CC-4CE5-89CD-9ECB862105FA}" type="slidenum">
              <a:rPr lang="es-ES" altLang="es-ES"/>
              <a:pPr algn="r" eaLnBrk="1" hangingPunct="1">
                <a:spcBef>
                  <a:spcPct val="0"/>
                </a:spcBef>
              </a:pPr>
              <a:t>61</a:t>
            </a:fld>
            <a:endParaRPr lang="es-ES" altLang="es-E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4602A-2A57-4264-81F2-76B2BEF4C126}" type="slidenum">
              <a:rPr lang="es-ES" altLang="es-ES" smtClean="0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2B354A-8BB3-49D5-BF43-95A80FD2F989}" type="slidenum">
              <a:rPr lang="es-ES" altLang="es-ES" smtClean="0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1CCFB-C718-4D9A-8629-67F77CBC4916}" type="slidenum">
              <a:rPr lang="es-ES" altLang="es-ES" smtClean="0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06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3409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F5A550-AABC-8999-0D07-1C37EF7A4B10}"/>
              </a:ext>
            </a:extLst>
          </p:cNvPr>
          <p:cNvSpPr txBox="1"/>
          <p:nvPr userDrawn="1"/>
        </p:nvSpPr>
        <p:spPr>
          <a:xfrm>
            <a:off x="8711952" y="6596390"/>
            <a:ext cx="432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53BC63-A6FC-4BF6-931C-DA59AEB41930}" type="slidenum">
              <a:rPr lang="es-ES" sz="1100" smtClean="0"/>
              <a:t>‹Nº›</a:t>
            </a:fld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77301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97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ChangeArrowheads="1"/>
          </p:cNvSpPr>
          <p:nvPr userDrawn="1"/>
        </p:nvSpPr>
        <p:spPr bwMode="auto">
          <a:xfrm>
            <a:off x="3419475" y="115888"/>
            <a:ext cx="5616575" cy="1152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 b="1" dirty="0">
              <a:latin typeface="Arial" charset="0"/>
            </a:endParaRPr>
          </a:p>
        </p:txBody>
      </p:sp>
      <p:pic>
        <p:nvPicPr>
          <p:cNvPr id="102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0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3563938" y="333375"/>
            <a:ext cx="5329237" cy="6921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90000" bIns="90000" anchor="ctr"/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dirty="0">
                <a:solidFill>
                  <a:schemeClr val="tx1"/>
                </a:solidFill>
              </a:rPr>
              <a:t>Subdirección General de Gestión, Análisis e Innovación del Transporte Terrestre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20EB60D-C39C-5B71-1029-4D3B4525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3DC-A045-4B81-8D4C-B7D3E701795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 userDrawn="1"/>
        </p:nvSpPr>
        <p:spPr bwMode="auto">
          <a:xfrm>
            <a:off x="1663700" y="0"/>
            <a:ext cx="7480300" cy="6207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8EAAAD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>
              <a:solidFill>
                <a:srgbClr val="00B0F0"/>
              </a:solidFill>
            </a:endParaRPr>
          </a:p>
        </p:txBody>
      </p:sp>
      <p:pic>
        <p:nvPicPr>
          <p:cNvPr id="2051" name="Imagen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3A24E0-6546-8ED4-3FEF-1DA654EA2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994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8BFD-9B11-4D24-86D8-20B676C775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ostesMercancias\Evoluci&#243;n\cap3(Incrementos%20Costes).xlsx!grafica!%5bcap3(Incrementos%20Costes).xlsx%5dgrafica%20Gr&#225;fico%20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ostesMercancias\Evoluci&#243;n\EvolucionDistribucionCostesPresentacion.xlsx!A!%5bEvolucionDistribucionCostesPresentacion.xlsx%5dA%20Gr&#225;fico%20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2.2.1!F205C2:F244C1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2.2.1!%5b44-cap.xlsm%5dHoja-2.2.1%20Gr&#225;fico%2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3.1!%5b44-cap.xlsm%5dHoja-3.1%20Gr&#225;fico%201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3.2!%5b44-cap.xlsm%5dHoja-3.2%20Gr&#225;fico%20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1)!%5bEvolucion%20(tn-km).xlsx%5dTn-km(1)%20Gr&#225;fico%20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1)!%5bEvolucion%20(tn-km).xlsx%5dTn-km(1)%20Gr&#225;fico%20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1)!%5bEvolucion%20(tn-km).xlsx%5dTn(1)%20Gr&#225;fico%20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1)!%5bEvolucion%20(tn-km).xlsx%5dTn(1)%20Gr&#225;fico%208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3)!%5bEvolucion%20(tn-km).xlsx%5dTn-km(3)%20Gr&#225;fico%20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3)!%5bEvolucion%20(tn-km).xlsx%5dTn(3)%20Gr&#225;fico%201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2)!%5bEvolucion%20(tn-km).xlsx%5dTn-km(2)%20Gr&#225;fico%20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2)!%5bEvolucion%20(tn-km).xlsx%5dTn(2)%20Gr&#225;fico%201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ostesMercancias\Variaciones(enviarConCostes)\Indices1.xlsx!indices!F3C2:F18C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4)!%5bEvolucion%20(tn-km).xlsx%5dTn-km(4)%20Gr&#225;fico%201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4)!%5bEvolucion%20(tn-km).xlsx%5dTn(4)%20Gr&#225;fico%201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km).xlsx!%25%20km%20vac&#237;o(1)!%5bEvolucion%20(km).xlsx%5d%25%20km%20vac&#237;o(1)%20Gr&#225;fico%201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km).xlsx!%25%20km%20vac&#237;o(2)!%5bEvolucion%20(km).xlsx%5d%25%20km%20vac&#237;o(2)%20Gr&#225;fico%20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Costes-Precios-Actividad1.xlsx!Hoja1!%5bCostes-Precios-Actividad1.xlsx%5dHoja1%20Gr&#225;fico%2016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6263" y="1844675"/>
            <a:ext cx="7991475" cy="3429000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es-ES_tradnl" alt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Observatorios de Costes, Precios y Actividad del Transporte de Mercancías por Carretera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3850" y="6318250"/>
            <a:ext cx="845978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418665-09FD-5EAD-4D18-9613B3672551}"/>
              </a:ext>
            </a:extLst>
          </p:cNvPr>
          <p:cNvSpPr txBox="1"/>
          <p:nvPr/>
        </p:nvSpPr>
        <p:spPr>
          <a:xfrm>
            <a:off x="5436096" y="6453336"/>
            <a:ext cx="33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21 de septiembre de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34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el </a:t>
            </a:r>
            <a:r>
              <a:rPr lang="es-ES" altLang="es-ES" sz="2400" dirty="0">
                <a:solidFill>
                  <a:srgbClr val="6600FF"/>
                </a:solidFill>
              </a:rPr>
              <a:t>resto de especialidades</a:t>
            </a:r>
            <a:r>
              <a:rPr lang="es-ES" altLang="es-ES" sz="2400" dirty="0"/>
              <a:t> las variaciones de los costes anuales oscilan entre: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El -0,6% (trimestral), -4,8% (semestral) y -9,5% (interanual) en el “</a:t>
            </a:r>
            <a:r>
              <a:rPr lang="es-ES" altLang="es-ES" sz="2000" b="1" dirty="0"/>
              <a:t>tren de carretera</a:t>
            </a:r>
            <a:r>
              <a:rPr lang="es-ES" altLang="es-ES" sz="2000" dirty="0"/>
              <a:t>” (una de las especialidades donde el coste en combustible tiene mayor peso en los costes).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La menor variación trimestral se da en el vehículo frigorífico articulado de transporte internacional -1%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El -0,2% (trimestral), -1,2% (semestral) y -1,2% (interanual) en la “</a:t>
            </a:r>
            <a:r>
              <a:rPr lang="es-ES" altLang="es-ES" sz="2000" b="1" dirty="0"/>
              <a:t>furgoneta</a:t>
            </a:r>
            <a:r>
              <a:rPr lang="es-ES" altLang="es-ES" sz="2000" dirty="0"/>
              <a:t>” (especialidad con el menor peso en los costes del coste en combustible y con el mayor peso del coste de personal).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1412875"/>
            <a:ext cx="864235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el </a:t>
            </a:r>
            <a:r>
              <a:rPr lang="es-ES" altLang="es-ES" sz="2400" dirty="0">
                <a:solidFill>
                  <a:srgbClr val="6600FF"/>
                </a:solidFill>
              </a:rPr>
              <a:t>articulado de carga general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La variación de los costes totales trimestrales ha sido de -651,63€. La bajada del precio del combustible es la causa de estos datos negativos.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por tiempo trimestrales </a:t>
            </a:r>
            <a:r>
              <a:rPr lang="es-ES" altLang="es-ES" sz="2400" dirty="0">
                <a:solidFill>
                  <a:srgbClr val="6600FF"/>
                </a:solidFill>
              </a:rPr>
              <a:t>han variado 734,56€. 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La variación de los </a:t>
            </a:r>
            <a:r>
              <a:rPr lang="es-ES" altLang="es-ES" sz="2400" b="1" dirty="0">
                <a:solidFill>
                  <a:srgbClr val="6600FF"/>
                </a:solidFill>
              </a:rPr>
              <a:t>costes kilométricos trimestrales </a:t>
            </a:r>
            <a:r>
              <a:rPr lang="es-ES" altLang="es-ES" sz="2400" dirty="0">
                <a:solidFill>
                  <a:srgbClr val="6600FF"/>
                </a:solidFill>
              </a:rPr>
              <a:t>ha sido -1.346,42€.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indirectos </a:t>
            </a:r>
            <a:r>
              <a:rPr lang="es-ES" altLang="es-ES" sz="2400" dirty="0">
                <a:solidFill>
                  <a:srgbClr val="6600FF"/>
                </a:solidFill>
              </a:rPr>
              <a:t>son un 6,1% del coste trimestral.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trimestral de los costes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1412875"/>
            <a:ext cx="8642350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</a:t>
            </a:r>
            <a:r>
              <a:rPr lang="es-ES" altLang="es-ES" sz="2400" b="1" dirty="0">
                <a:solidFill>
                  <a:srgbClr val="6600FF"/>
                </a:solidFill>
              </a:rPr>
              <a:t>decremento interanual </a:t>
            </a:r>
            <a:r>
              <a:rPr lang="es-ES" altLang="es-ES" sz="2400" dirty="0">
                <a:solidFill>
                  <a:srgbClr val="6600FF"/>
                </a:solidFill>
              </a:rPr>
              <a:t>de los </a:t>
            </a:r>
            <a:r>
              <a:rPr lang="es-ES" altLang="es-ES" sz="2400" b="1" dirty="0">
                <a:solidFill>
                  <a:srgbClr val="6600FF"/>
                </a:solidFill>
              </a:rPr>
              <a:t>costes totales </a:t>
            </a:r>
            <a:r>
              <a:rPr lang="es-ES" altLang="es-ES" sz="2400" dirty="0">
                <a:solidFill>
                  <a:srgbClr val="6600FF"/>
                </a:solidFill>
              </a:rPr>
              <a:t>ha sido -12.678,58€.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La bajada interanual de los </a:t>
            </a:r>
            <a:r>
              <a:rPr lang="es-ES" altLang="es-ES" sz="2400" b="1" dirty="0">
                <a:solidFill>
                  <a:srgbClr val="6600FF"/>
                </a:solidFill>
              </a:rPr>
              <a:t>costes kilométricos </a:t>
            </a:r>
            <a:r>
              <a:rPr lang="es-ES" altLang="es-ES" sz="2400" dirty="0">
                <a:solidFill>
                  <a:srgbClr val="6600FF"/>
                </a:solidFill>
              </a:rPr>
              <a:t>(-16.169,05) es la responsable del </a:t>
            </a:r>
            <a:r>
              <a:rPr lang="es-ES" altLang="es-ES" sz="2400" b="1" dirty="0">
                <a:solidFill>
                  <a:srgbClr val="6600FF"/>
                </a:solidFill>
              </a:rPr>
              <a:t>127,5%</a:t>
            </a:r>
            <a:r>
              <a:rPr lang="es-ES" altLang="es-ES" sz="2400" dirty="0">
                <a:solidFill>
                  <a:srgbClr val="6600FF"/>
                </a:solidFill>
              </a:rPr>
              <a:t> del decremento de los costes kilométricos interanuales.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coste de </a:t>
            </a:r>
            <a:r>
              <a:rPr lang="es-ES" altLang="es-ES" sz="2400" b="1" dirty="0">
                <a:solidFill>
                  <a:srgbClr val="6600FF"/>
                </a:solidFill>
              </a:rPr>
              <a:t>personal y dietas </a:t>
            </a:r>
            <a:r>
              <a:rPr lang="es-ES" altLang="es-ES" sz="2400" dirty="0">
                <a:solidFill>
                  <a:srgbClr val="6600FF"/>
                </a:solidFill>
              </a:rPr>
              <a:t>ha subido 1.383,59€. El coste de la </a:t>
            </a:r>
            <a:r>
              <a:rPr lang="es-ES" altLang="es-ES" sz="2400" b="1" dirty="0">
                <a:solidFill>
                  <a:srgbClr val="6600FF"/>
                </a:solidFill>
              </a:rPr>
              <a:t>financiación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2.372,63€.</a:t>
            </a:r>
            <a:r>
              <a:rPr lang="es-ES" altLang="es-ES" sz="2400" dirty="0">
                <a:solidFill>
                  <a:srgbClr val="6600FF"/>
                </a:solidFill>
              </a:rPr>
              <a:t> El coste de la </a:t>
            </a:r>
            <a:r>
              <a:rPr lang="es-ES" altLang="es-ES" sz="2400" b="1" dirty="0">
                <a:solidFill>
                  <a:srgbClr val="6600FF"/>
                </a:solidFill>
              </a:rPr>
              <a:t>amortización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470,09€ </a:t>
            </a:r>
            <a:r>
              <a:rPr lang="es-ES" altLang="es-ES" sz="2400" dirty="0">
                <a:solidFill>
                  <a:srgbClr val="6600FF"/>
                </a:solidFill>
              </a:rPr>
              <a:t>y el coste de los </a:t>
            </a:r>
            <a:r>
              <a:rPr lang="es-ES" altLang="es-ES" sz="2400" b="1" dirty="0">
                <a:solidFill>
                  <a:srgbClr val="6600FF"/>
                </a:solidFill>
              </a:rPr>
              <a:t>neumáticos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542,59€</a:t>
            </a:r>
            <a:r>
              <a:rPr lang="es-ES" altLang="es-ES" sz="2400" dirty="0">
                <a:solidFill>
                  <a:srgbClr val="6600FF"/>
                </a:solidFill>
              </a:rPr>
              <a:t>. </a:t>
            </a:r>
            <a:r>
              <a:rPr lang="es-ES" altLang="es-ES" sz="2400" dirty="0"/>
              <a:t>El resto de costes tienen contribuciones anuales menores.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indirectos </a:t>
            </a:r>
            <a:r>
              <a:rPr lang="es-ES" altLang="es-ES" sz="2400" dirty="0">
                <a:solidFill>
                  <a:srgbClr val="6600FF"/>
                </a:solidFill>
              </a:rPr>
              <a:t>son un 6,1%.</a:t>
            </a:r>
            <a:r>
              <a:rPr lang="es-ES" altLang="es-ES" sz="2400" dirty="0"/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interanual de los costes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FEE65-D460-B9BA-31C8-BB2D13B3B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712"/>
            <a:ext cx="7863318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Incremento de los 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AF58CF-FF2E-FDBF-2D68-E36836B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712"/>
            <a:ext cx="7937600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índices de 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9516DE-A4F0-29BF-0473-6042D97A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620713"/>
            <a:ext cx="8893175" cy="58772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índices de 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4B7D91-2072-B23B-5799-F39025A0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713"/>
            <a:ext cx="8435074" cy="61319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B4AE3CD-2E58-3DD8-1474-B0868AA9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61376"/>
              </p:ext>
            </p:extLst>
          </p:nvPr>
        </p:nvGraphicFramePr>
        <p:xfrm>
          <a:off x="704850" y="1169988"/>
          <a:ext cx="774700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05445" imgH="3514547" progId="Excel.Sheet.12">
                  <p:link updateAutomatic="1"/>
                </p:oleObj>
              </mc:Choice>
              <mc:Fallback>
                <p:oleObj name="Worksheet" r:id="rId3" imgW="5305445" imgH="35145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850" y="1169988"/>
                        <a:ext cx="7747000" cy="513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34950" y="1196975"/>
            <a:ext cx="8642350" cy="467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A 31 de julio de 2023 el </a:t>
            </a:r>
            <a:r>
              <a:rPr lang="es-ES" altLang="es-ES" sz="2400" dirty="0">
                <a:solidFill>
                  <a:srgbClr val="6600FF"/>
                </a:solidFill>
              </a:rPr>
              <a:t>31,5%</a:t>
            </a:r>
            <a:r>
              <a:rPr lang="es-ES" altLang="es-ES" sz="2400" dirty="0"/>
              <a:t> de los costes del </a:t>
            </a:r>
            <a:r>
              <a:rPr lang="es-ES" altLang="es-ES" sz="2400" dirty="0">
                <a:solidFill>
                  <a:srgbClr val="6600FF"/>
                </a:solidFill>
              </a:rPr>
              <a:t>vehículo articulado de carga general</a:t>
            </a:r>
            <a:r>
              <a:rPr lang="es-ES" altLang="es-ES" sz="2400" dirty="0"/>
              <a:t>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personal y dietas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30,8%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combustible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11,5%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amortización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6,1%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costes indirectos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4,5%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neumáticos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4,6%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seguros</a:t>
            </a:r>
            <a:r>
              <a:rPr lang="es-ES" altLang="es-ES" sz="2400" dirty="0"/>
              <a:t>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1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3,6%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financiación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2,8%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reparaciones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1,5%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peajes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1,4%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mantenimiento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1,3%</a:t>
            </a:r>
            <a:r>
              <a:rPr lang="es-ES" altLang="es-ES" sz="2400" dirty="0"/>
              <a:t> de los costes corresponden al consumo de </a:t>
            </a:r>
            <a:r>
              <a:rPr lang="es-ES" altLang="es-ES" sz="2400" dirty="0">
                <a:solidFill>
                  <a:srgbClr val="6600FF"/>
                </a:solidFill>
              </a:rPr>
              <a:t>disolución de urea</a:t>
            </a:r>
            <a:r>
              <a:rPr lang="es-ES" altLang="es-ES" sz="2400" dirty="0"/>
              <a:t>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1916113"/>
            <a:ext cx="72009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Costes del Transporte de Mercancías por Carretera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(actualización a 31-07-2023)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0,6%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costes fiscales</a:t>
            </a:r>
            <a:r>
              <a:rPr lang="es-ES" altLang="es-ES" sz="2400" dirty="0"/>
              <a:t>. El Impuesto Especial sobre Hidrocarburos está incluido en el coste de combustible. El Impuesto sobre las Primas de Seguros está incluido en el coste de los seguros.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C7D033-847F-B087-7B52-77F011D1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" y="1268760"/>
            <a:ext cx="9034649" cy="4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C197A88-B24E-7783-2F34-EC7BCE606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8488"/>
              </p:ext>
            </p:extLst>
          </p:nvPr>
        </p:nvGraphicFramePr>
        <p:xfrm>
          <a:off x="138113" y="920750"/>
          <a:ext cx="886777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67755" imgH="5876869" progId="Excel.Sheet.12">
                  <p:link updateAutomatic="1"/>
                </p:oleObj>
              </mc:Choice>
              <mc:Fallback>
                <p:oleObj name="Worksheet" r:id="rId3" imgW="8867755" imgH="587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3" y="920750"/>
                        <a:ext cx="8867775" cy="587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684213" y="1916113"/>
            <a:ext cx="777557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Precios del Transporte de Mercancías por Carretera en Vehículos Pesados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(datos del segundo trimestre de 2023)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/>
              <a:t>En el segundo trimestre de 2023</a:t>
            </a:r>
            <a:r>
              <a:rPr lang="x-none" sz="2400" dirty="0"/>
              <a:t> los precios, sin IVA y por kilómetro en carga,</a:t>
            </a:r>
            <a:r>
              <a:rPr lang="es-ES" sz="2400" dirty="0"/>
              <a:t> únicamente disminuyeron </a:t>
            </a:r>
            <a:r>
              <a:rPr lang="x-none" sz="2400" dirty="0"/>
              <a:t>respecto al trimestre anterior</a:t>
            </a:r>
            <a:r>
              <a:rPr lang="es-ES" sz="2400" dirty="0"/>
              <a:t> en las distancias de 101 a 200 km.</a:t>
            </a:r>
          </a:p>
          <a:p>
            <a:pPr marL="0" indent="0" algn="just"/>
            <a:endParaRPr lang="es-E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/>
              <a:t>La mayor variación del precio medio, sin IVA y por kilómetro en carga, en el segundo trimestre de 2023, sobre el precio del mismo trimestre de 2022, fue el 12,7% para las distancias inferiores a 51 km y la menor fue del -1,5% para la distancia entre 201 y 300 km.</a:t>
            </a:r>
            <a:endParaRPr lang="es-ES" altLang="es-ES" sz="2400" dirty="0">
              <a:solidFill>
                <a:srgbClr val="6600FF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286D49-17BF-2A19-CF79-79A4F1C0A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63545"/>
              </p:ext>
            </p:extLst>
          </p:nvPr>
        </p:nvGraphicFramePr>
        <p:xfrm>
          <a:off x="971600" y="650928"/>
          <a:ext cx="7239968" cy="620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743910" imgH="7496292" progId="Excel.SheetMacroEnabled.12">
                  <p:link updateAutomatic="1"/>
                </p:oleObj>
              </mc:Choice>
              <mc:Fallback>
                <p:oleObj name="Macro-Enabled Worksheet" r:id="rId3" imgW="8743910" imgH="749629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650928"/>
                        <a:ext cx="7239968" cy="620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AFBB75-85F0-57A3-2B08-C0F8A65E2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80158"/>
              </p:ext>
            </p:extLst>
          </p:nvPr>
        </p:nvGraphicFramePr>
        <p:xfrm>
          <a:off x="304800" y="792163"/>
          <a:ext cx="8534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534400" imgH="5791037" progId="Excel.SheetMacroEnabled.12">
                  <p:link updateAutomatic="1"/>
                </p:oleObj>
              </mc:Choice>
              <mc:Fallback>
                <p:oleObj name="Macro-Enabled Worksheet" r:id="rId3" imgW="8534400" imgH="5791037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92163"/>
                        <a:ext cx="85344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En el segundo trimestre de 2023 los precios disminuyeron respecto al </a:t>
            </a:r>
            <a:r>
              <a:rPr lang="es-ES" sz="2400"/>
              <a:t>trimestre anterior </a:t>
            </a:r>
            <a:r>
              <a:rPr lang="es-ES" sz="2400" dirty="0"/>
              <a:t>únicamente en las distancias entre 201 y 300 km. Los costes del articulado de carga general disminuyeron ligeramente.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531349-C29A-56D7-06EE-ACD785530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04664"/>
            <a:ext cx="8820578" cy="76908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9CC3699-7F00-9980-FB04-7336FA275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62622"/>
              </p:ext>
            </p:extLst>
          </p:nvPr>
        </p:nvGraphicFramePr>
        <p:xfrm>
          <a:off x="136525" y="701675"/>
          <a:ext cx="8696325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696104" imgH="5952947" progId="Excel.SheetMacroEnabled.12">
                  <p:link updateAutomatic="1"/>
                </p:oleObj>
              </mc:Choice>
              <mc:Fallback>
                <p:oleObj name="Macro-Enabled Worksheet" r:id="rId3" imgW="8696104" imgH="5952947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" y="701675"/>
                        <a:ext cx="8696325" cy="595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764704"/>
            <a:ext cx="8642350" cy="48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r>
              <a:rPr lang="es-ES" altLang="es-ES" sz="2400" u="sng" dirty="0">
                <a:solidFill>
                  <a:srgbClr val="000000"/>
                </a:solidFill>
              </a:rPr>
              <a:t>Variaciones de los índices de actualización</a:t>
            </a:r>
            <a:r>
              <a:rPr lang="es-ES" altLang="es-ES" sz="24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precio del gasóleo (sin IVA) </a:t>
            </a:r>
            <a:r>
              <a:rPr lang="es-ES" altLang="es-ES" sz="2400" dirty="0"/>
              <a:t>ha variado de abril a julio de 2023 un -2,9%, y un -25,8% de julio de 2022 a julio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coste de personal y dietas</a:t>
            </a:r>
            <a:r>
              <a:rPr lang="es-ES" altLang="es-ES" sz="2400" dirty="0"/>
              <a:t> se incrementó un 3% al realizarse la actualización anual.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s-ES" altLang="es-ES" sz="2400" dirty="0"/>
              <a:t>La variación entre el </a:t>
            </a:r>
            <a:r>
              <a:rPr lang="es-ES" altLang="es-ES" sz="2400" dirty="0">
                <a:solidFill>
                  <a:srgbClr val="6600FF"/>
                </a:solidFill>
              </a:rPr>
              <a:t>tipo de interés de "nuevas operaciones en préstamos y créditos de hasta 250.000 euros para sociedades no financieras" más un diferencial del 1% </a:t>
            </a:r>
            <a:r>
              <a:rPr lang="es-ES" altLang="es-ES" sz="2400" dirty="0"/>
              <a:t>ha variado de abril a julio  de 2023 un 5,2%, y un 70% de julio de 2022 a julio de 2023.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F1F3E7-DE8A-3BEE-10C7-F598F6EC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4" y="619124"/>
            <a:ext cx="8067750" cy="62059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7F81A6B-F0FA-A595-B197-E714EA7AA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04971"/>
              </p:ext>
            </p:extLst>
          </p:nvPr>
        </p:nvGraphicFramePr>
        <p:xfrm>
          <a:off x="552450" y="746497"/>
          <a:ext cx="803910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039020" imgH="5962701" progId="Excel.SheetMacroEnabled.12">
                  <p:link updateAutomatic="1"/>
                </p:oleObj>
              </mc:Choice>
              <mc:Fallback>
                <p:oleObj name="Macro-Enabled Worksheet" r:id="rId3" imgW="8039020" imgH="596270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746497"/>
                        <a:ext cx="803910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684213" y="1844675"/>
            <a:ext cx="77755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la Actividad del Transporte de Mercancías por Carretera en Vehículos Pesados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(datos del segundo trimestre de 2023)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el segundo trimestre de 2023 la actividad en el servicio público varió respecto al mismo trimestre de 2022: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-6,6%.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intrarregional un -5%.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interregional un -12,4%.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internacional un 1,8%.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-6,3%.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intrarregional un -3,3%.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interregional un -12,9%.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internacional un -1,6%.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43836D-AAF1-7690-727B-F0CC20E9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4" y="552450"/>
            <a:ext cx="8996310" cy="6146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E2DB550-9E67-8B3A-C3FF-2BDABCCE5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369708"/>
              </p:ext>
            </p:extLst>
          </p:nvPr>
        </p:nvGraphicFramePr>
        <p:xfrm>
          <a:off x="395288" y="865188"/>
          <a:ext cx="8353425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53445" imgH="5781609" progId="Excel.Sheet.12">
                  <p:link updateAutomatic="1"/>
                </p:oleObj>
              </mc:Choice>
              <mc:Fallback>
                <p:oleObj name="Worksheet" r:id="rId3" imgW="8353445" imgH="5781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865188"/>
                        <a:ext cx="8353425" cy="578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Variaciones interanuales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D2F7E1D-86C8-1A72-9D77-24547288B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04629"/>
              </p:ext>
            </p:extLst>
          </p:nvPr>
        </p:nvGraphicFramePr>
        <p:xfrm>
          <a:off x="371475" y="731838"/>
          <a:ext cx="8401050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00930" imgH="5838830" progId="Excel.Sheet.12">
                  <p:link updateAutomatic="1"/>
                </p:oleObj>
              </mc:Choice>
              <mc:Fallback>
                <p:oleObj name="Worksheet" r:id="rId3" imgW="8400930" imgH="5838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731838"/>
                        <a:ext cx="8401050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FEE75C-9395-3137-F805-B5CADF26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5" y="552450"/>
            <a:ext cx="8996310" cy="6146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BB6F2E2-6487-40A4-FF6F-42423066B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32814"/>
              </p:ext>
            </p:extLst>
          </p:nvPr>
        </p:nvGraphicFramePr>
        <p:xfrm>
          <a:off x="400050" y="725488"/>
          <a:ext cx="83439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43820" imgH="5772180" progId="Excel.Sheet.12">
                  <p:link updateAutomatic="1"/>
                </p:oleObj>
              </mc:Choice>
              <mc:Fallback>
                <p:oleObj name="Worksheet" r:id="rId3" imgW="8343820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725488"/>
                        <a:ext cx="8343900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Variaciones interanuales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66B2955-13C7-9138-7915-87519328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33838"/>
              </p:ext>
            </p:extLst>
          </p:nvPr>
        </p:nvGraphicFramePr>
        <p:xfrm>
          <a:off x="325438" y="800100"/>
          <a:ext cx="8401050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00930" imgH="5838830" progId="Excel.Sheet.12">
                  <p:link updateAutomatic="1"/>
                </p:oleObj>
              </mc:Choice>
              <mc:Fallback>
                <p:oleObj name="Worksheet" r:id="rId3" imgW="8400930" imgH="5838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8" y="800100"/>
                        <a:ext cx="8401050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6208" y="764704"/>
            <a:ext cx="8642350" cy="53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“</a:t>
            </a:r>
            <a:r>
              <a:rPr lang="es-ES" altLang="es-ES" sz="2400" dirty="0">
                <a:solidFill>
                  <a:srgbClr val="6600FF"/>
                </a:solidFill>
              </a:rPr>
              <a:t>general</a:t>
            </a:r>
            <a:r>
              <a:rPr lang="es-ES" altLang="es-ES" sz="2400" dirty="0"/>
              <a:t>” se incrementó un 7,3% al realizarse la actualización anual.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 “</a:t>
            </a:r>
            <a:r>
              <a:rPr lang="es-ES" altLang="es-ES" sz="2400" dirty="0">
                <a:solidFill>
                  <a:srgbClr val="6600FF"/>
                </a:solidFill>
              </a:rPr>
              <a:t>neumáticos</a:t>
            </a:r>
            <a:r>
              <a:rPr lang="es-ES" altLang="es-ES" sz="2400" dirty="0"/>
              <a:t>” ha variado de abril a julio de 2023 un 1,1%, y un 8,7% de julio de 2022 a julio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del “</a:t>
            </a:r>
            <a:r>
              <a:rPr lang="es-ES" altLang="es-ES" sz="2400" dirty="0">
                <a:solidFill>
                  <a:srgbClr val="6600FF"/>
                </a:solidFill>
              </a:rPr>
              <a:t>seguros de vehículos de motor</a:t>
            </a:r>
            <a:r>
              <a:rPr lang="es-ES" altLang="es-ES" sz="2400" dirty="0"/>
              <a:t>” no ha variado un 6,5% en los dos periodos considerados.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IPRI de la división "</a:t>
            </a:r>
            <a:r>
              <a:rPr lang="es-ES" altLang="es-ES" sz="2400" dirty="0">
                <a:solidFill>
                  <a:srgbClr val="6600FF"/>
                </a:solidFill>
              </a:rPr>
              <a:t>fabricación de vehículos de motor, remolques y semirremolques</a:t>
            </a:r>
            <a:r>
              <a:rPr lang="es-ES" altLang="es-ES" sz="2400" dirty="0"/>
              <a:t>" ha variado de abril a julio de 2023 un 0,04%, y un 3,1% de julio de 2022 a julio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del “</a:t>
            </a:r>
            <a:r>
              <a:rPr lang="es-ES" altLang="es-ES" sz="2400" dirty="0">
                <a:solidFill>
                  <a:srgbClr val="6600FF"/>
                </a:solidFill>
              </a:rPr>
              <a:t>mantenimiento y reparación de vehículos personales</a:t>
            </a:r>
            <a:r>
              <a:rPr lang="es-ES" altLang="es-ES" sz="2400" dirty="0"/>
              <a:t>” ha variado de  abril a julio de 2023 un 0,9%, y un 6,7% de julio de 2022 a julio de 2023.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el segundo trimestre de 2023 el </a:t>
            </a:r>
            <a:r>
              <a:rPr lang="es-ES" altLang="es-ES" sz="2400" u="sng" dirty="0">
                <a:solidFill>
                  <a:srgbClr val="6600FF"/>
                </a:solidFill>
              </a:rPr>
              <a:t>aprovechamiento de la oferta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</a:t>
            </a:r>
            <a:r>
              <a:rPr lang="es-ES" altLang="es-ES" dirty="0"/>
              <a:t> </a:t>
            </a:r>
            <a:r>
              <a:rPr lang="es-ES" altLang="es-ES" sz="2400" dirty="0">
                <a:solidFill>
                  <a:srgbClr val="6600FF"/>
                </a:solidFill>
              </a:rPr>
              <a:t>respecto al mismo trimestre de 2022: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-10,1%.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-9,7%.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50953D-76C7-1CB7-E7D3-B38FE7AA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44091"/>
            <a:ext cx="5256584" cy="59793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22BF5CF-F366-EF31-9302-2D5A5C68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17708"/>
              </p:ext>
            </p:extLst>
          </p:nvPr>
        </p:nvGraphicFramePr>
        <p:xfrm>
          <a:off x="458788" y="812800"/>
          <a:ext cx="82296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29600" imgH="5772180" progId="Excel.Sheet.12">
                  <p:link updateAutomatic="1"/>
                </p:oleObj>
              </mc:Choice>
              <mc:Fallback>
                <p:oleObj name="Worksheet" r:id="rId3" imgW="8229600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8" y="812800"/>
                        <a:ext cx="8229600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0F5BFE-321C-FFD6-79D2-F16D5472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55" y="644090"/>
            <a:ext cx="5323217" cy="60551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08679A9-B79F-7EF3-4CD1-7CB88FB2C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65834"/>
              </p:ext>
            </p:extLst>
          </p:nvPr>
        </p:nvGraphicFramePr>
        <p:xfrm>
          <a:off x="452438" y="803275"/>
          <a:ext cx="823912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38904" imgH="5772180" progId="Excel.Sheet.12">
                  <p:link updateAutomatic="1"/>
                </p:oleObj>
              </mc:Choice>
              <mc:Fallback>
                <p:oleObj name="Worksheet" r:id="rId3" imgW="8238904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803275"/>
                        <a:ext cx="8239125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2022 la </a:t>
            </a:r>
            <a:r>
              <a:rPr lang="es-ES" altLang="es-ES" sz="2400" u="sng" dirty="0">
                <a:solidFill>
                  <a:srgbClr val="6600FF"/>
                </a:solidFill>
              </a:rPr>
              <a:t>actividad total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 respecto a 2021: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-1,1%.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intrarregional un -2,5%.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interregional un -2,2%.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internacional un 1,3%.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-1,6%.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intrarregional un -2,3%.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interregional un -1,7%.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internacional un 5,3%.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anual</a:t>
            </a:r>
            <a:r>
              <a:rPr lang="es-ES" altLang="es-ES" sz="2400" b="1">
                <a:solidFill>
                  <a:srgbClr val="FFFF00"/>
                </a:solidFill>
              </a:rPr>
              <a:t>es</a:t>
            </a:r>
            <a:endParaRPr lang="es-ES_tradnl" alt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18D6D-D131-519B-D1A0-60225CE4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96222"/>
            <a:ext cx="5730182" cy="62617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CD9F4BC-ED11-B061-5331-75AF0CEDB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19585"/>
              </p:ext>
            </p:extLst>
          </p:nvPr>
        </p:nvGraphicFramePr>
        <p:xfrm>
          <a:off x="633413" y="812800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812800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70E8BE-B25D-040B-90C6-14C72101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38" y="596222"/>
            <a:ext cx="5730182" cy="62617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0863866-F822-7BCB-29C0-92DDF89B5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43597"/>
              </p:ext>
            </p:extLst>
          </p:nvPr>
        </p:nvGraphicFramePr>
        <p:xfrm>
          <a:off x="858838" y="704850"/>
          <a:ext cx="7651750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838" y="704850"/>
                        <a:ext cx="7651750" cy="566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CC0E6D-A368-7A64-C458-0000AE92A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72516"/>
              </p:ext>
            </p:extLst>
          </p:nvPr>
        </p:nvGraphicFramePr>
        <p:xfrm>
          <a:off x="1722028" y="620713"/>
          <a:ext cx="6378364" cy="628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10285" imgH="7105498" progId="Excel.Sheet.12">
                  <p:link updateAutomatic="1"/>
                </p:oleObj>
              </mc:Choice>
              <mc:Fallback>
                <p:oleObj name="Worksheet" r:id="rId3" imgW="7210285" imgH="71054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028" y="620713"/>
                        <a:ext cx="6378364" cy="6285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268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2022 el </a:t>
            </a:r>
            <a:r>
              <a:rPr lang="es-ES" altLang="es-ES" sz="2400" u="sng" dirty="0">
                <a:solidFill>
                  <a:srgbClr val="6600FF"/>
                </a:solidFill>
              </a:rPr>
              <a:t>aprovechamiento de la oferta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 respecto a 2021: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-5,2%.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-5,6%.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anuales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D759E3-4956-5BD1-A8EA-6D291F3A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77" y="620712"/>
            <a:ext cx="3260078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908175" y="163513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9199A81-554C-8B8F-C20F-315A7628C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6660"/>
              </p:ext>
            </p:extLst>
          </p:nvPr>
        </p:nvGraphicFramePr>
        <p:xfrm>
          <a:off x="633413" y="823913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823913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5D7FF-6DD7-2A18-88C2-4ED9986E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77" y="620712"/>
            <a:ext cx="3260078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7EFFB05-9639-38C3-0435-9EC99C448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85768"/>
              </p:ext>
            </p:extLst>
          </p:nvPr>
        </p:nvGraphicFramePr>
        <p:xfrm>
          <a:off x="633413" y="766763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766763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60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3"/>
              </a:buBlip>
            </a:pPr>
            <a:r>
              <a:rPr lang="es-ES" altLang="es-ES" sz="2400" dirty="0"/>
              <a:t>El porcentaje de los </a:t>
            </a:r>
            <a:r>
              <a:rPr lang="es-ES" altLang="es-ES" sz="2400" b="1" dirty="0"/>
              <a:t>kilómetros totales recorridos en vacío por los vehículos pesados de servicio público en 2022 </a:t>
            </a:r>
            <a:r>
              <a:rPr lang="es-ES" altLang="es-ES" sz="2400" dirty="0"/>
              <a:t>respecto a 2021</a:t>
            </a:r>
            <a:r>
              <a:rPr lang="es-ES" altLang="es-ES" sz="2400" b="1" dirty="0"/>
              <a:t> </a:t>
            </a:r>
            <a:r>
              <a:rPr lang="es-ES" altLang="es-ES" sz="2400" dirty="0"/>
              <a:t>únicamente disminuyó en el transporte internacional.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En el segundo trimestre de 2023 únicamente disminuyeron en el servicio privado.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7D5380-55BB-0069-69CF-ED0A5184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836"/>
            <a:ext cx="9144000" cy="61339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659E929-CC0C-8859-2A72-B7B3CFB8F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86121"/>
              </p:ext>
            </p:extLst>
          </p:nvPr>
        </p:nvGraphicFramePr>
        <p:xfrm>
          <a:off x="395288" y="734144"/>
          <a:ext cx="835342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53445" imgH="5791037" progId="Excel.Sheet.12">
                  <p:link updateAutomatic="1"/>
                </p:oleObj>
              </mc:Choice>
              <mc:Fallback>
                <p:oleObj name="Worksheet" r:id="rId3" imgW="8353445" imgH="57910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734144"/>
                        <a:ext cx="8353425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A9B9ED-3433-95C7-2372-56362B09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40" y="620712"/>
            <a:ext cx="5733054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D64B5DA-8AEA-E90C-6EDC-9CC313220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36661"/>
              </p:ext>
            </p:extLst>
          </p:nvPr>
        </p:nvGraphicFramePr>
        <p:xfrm>
          <a:off x="630238" y="852488"/>
          <a:ext cx="7885112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86620" imgH="5829402" progId="Excel.Sheet.12">
                  <p:link updateAutomatic="1"/>
                </p:oleObj>
              </mc:Choice>
              <mc:Fallback>
                <p:oleObj name="Worksheet" r:id="rId3" imgW="7886620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852488"/>
                        <a:ext cx="7885112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3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coste anual en el “articulado de carga general” asciende a 31 de julio de 2023 a </a:t>
            </a:r>
            <a:r>
              <a:rPr lang="es-ES" sz="2400" dirty="0"/>
              <a:t>150,963,72 </a:t>
            </a:r>
            <a:r>
              <a:rPr lang="es-ES" altLang="es-ES" sz="2400" dirty="0"/>
              <a:t> €.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Blip>
                <a:blip r:embed="rId3"/>
              </a:buBlip>
            </a:pPr>
            <a:r>
              <a:rPr lang="es-ES" altLang="es-ES" sz="2400" dirty="0"/>
              <a:t>El coste unitario por kilómetro en carga es de </a:t>
            </a:r>
            <a:r>
              <a:rPr lang="es-ES" sz="2400" dirty="0"/>
              <a:t>1,48</a:t>
            </a:r>
            <a:r>
              <a:rPr lang="es-ES" altLang="es-ES" sz="2400" dirty="0"/>
              <a:t> €/km.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coste unitario por kilómetro total recorrido es de </a:t>
            </a:r>
            <a:r>
              <a:rPr lang="es-ES" sz="2400" dirty="0"/>
              <a:t>1,258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s-ES" altLang="es-ES" sz="2400" dirty="0"/>
              <a:t> €/km.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900113" y="2349500"/>
            <a:ext cx="73437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F69A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445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s-ES_tradnl" altLang="es-ES" sz="3600" b="1">
                <a:solidFill>
                  <a:srgbClr val="32AF7D"/>
                </a:solidFill>
              </a:rPr>
              <a:t>Comparación de la evolución: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Costes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Precios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Actividad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precios-costes-actividad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9E9F84E-352B-018F-A9EB-256968A2E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41568"/>
              </p:ext>
            </p:extLst>
          </p:nvPr>
        </p:nvGraphicFramePr>
        <p:xfrm>
          <a:off x="215900" y="745188"/>
          <a:ext cx="8712200" cy="59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82254" imgH="6010423" progId="Excel.Sheet.12">
                  <p:link updateAutomatic="1"/>
                </p:oleObj>
              </mc:Choice>
              <mc:Fallback>
                <p:oleObj name="Worksheet" r:id="rId3" imgW="8782254" imgH="60104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745188"/>
                        <a:ext cx="8712200" cy="596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BD12CF-AD3B-8FAD-2853-D8DF95C6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03003"/>
            <a:ext cx="7684070" cy="62093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A756CB-055B-D967-8B34-7D0E9999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53171"/>
            <a:ext cx="5400600" cy="63437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r>
              <a:rPr lang="es-ES" altLang="es-ES" sz="2400" u="sng" dirty="0">
                <a:solidFill>
                  <a:srgbClr val="000000"/>
                </a:solidFill>
              </a:rPr>
              <a:t>Variación de los costes</a:t>
            </a:r>
            <a:r>
              <a:rPr lang="es-ES" altLang="es-ES" sz="24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endParaRPr lang="es-ES" altLang="es-ES" sz="1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la especialidad habitual, </a:t>
            </a:r>
            <a:r>
              <a:rPr lang="es-ES" altLang="es-ES" sz="2400" dirty="0">
                <a:solidFill>
                  <a:srgbClr val="6600FF"/>
                </a:solidFill>
              </a:rPr>
              <a:t>articulado de carga general</a:t>
            </a:r>
            <a:r>
              <a:rPr lang="es-ES" altLang="es-ES" sz="2400" dirty="0"/>
              <a:t>, los costes han variado lo siguiente: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Trimestral un -0,4%.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Semestral un -4%.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Interanual un -7,7%.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30828</TotalTime>
  <Words>1608</Words>
  <Application>Microsoft Office PowerPoint</Application>
  <PresentationFormat>Presentación en pantalla (4:3)</PresentationFormat>
  <Paragraphs>213</Paragraphs>
  <Slides>61</Slides>
  <Notes>61</Notes>
  <HiddenSlides>16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Vínculos</vt:lpstr>
      </vt:variant>
      <vt:variant>
        <vt:i4>20</vt:i4>
      </vt:variant>
      <vt:variant>
        <vt:lpstr>Títulos de diapositiva</vt:lpstr>
      </vt:variant>
      <vt:variant>
        <vt:i4>61</vt:i4>
      </vt:variant>
    </vt:vector>
  </HeadingPairs>
  <TitlesOfParts>
    <vt:vector size="87" baseType="lpstr">
      <vt:lpstr>Arial-BoldMT</vt:lpstr>
      <vt:lpstr>Wingdings</vt:lpstr>
      <vt:lpstr>Tahoma</vt:lpstr>
      <vt:lpstr>Arial</vt:lpstr>
      <vt:lpstr>1_Diseño predeterminado</vt:lpstr>
      <vt:lpstr>2_Diseño predeterminado</vt:lpstr>
      <vt:lpstr>file:///C:\Work\CostesMercancias\Variaciones(enviarConCostes)\Indices1.xlsx!indices!F3C2:F18C5</vt:lpstr>
      <vt:lpstr>file:///C:\Work\CostesMercancias\Evolución\cap3(Incrementos%20Costes).xlsx!grafica!%5bcap3(Incrementos%20Costes).xlsx%5dgrafica%20Gráfico%201</vt:lpstr>
      <vt:lpstr>file:///C:\Work\CostesMercancias\Evolución\EvolucionDistribucionCostesPresentacion.xlsx!A!%5bEvolucionDistribucionCostesPresentacion.xlsx%5dA%20Gráfico%201</vt:lpstr>
      <vt:lpstr>file:///C:\Work\PRECIOS\44-cap.xlsm!Hoja-2.2.1!F205C2:F244C15</vt:lpstr>
      <vt:lpstr>file:///C:\Work\PRECIOS\44-cap.xlsm!Hoja-2.2.1!%5b44-cap.xlsm%5dHoja-2.2.1%20Gráfico%201</vt:lpstr>
      <vt:lpstr>file:///C:\Work\PRECIOS\44-cap.xlsm!Hoja-3.1!%5b44-cap.xlsm%5dHoja-3.1%20Gráfico%2016</vt:lpstr>
      <vt:lpstr>file:///C:\Work\PRECIOS\44-cap.xlsm!Hoja-3.2!%5b44-cap.xlsm%5dHoja-3.2%20Gráfico%202</vt:lpstr>
      <vt:lpstr>file:///C:\Work\Actividad\Evolucion%20(tn-km).xlsx!Tn-km(1)!%5bEvolucion%20(tn-km).xlsx%5dTn-km(1)%20Gráfico%201</vt:lpstr>
      <vt:lpstr>file:///C:\Work\Actividad\Evolucion%20(tn-km).xlsx!Tn-km(1)!%5bEvolucion%20(tn-km).xlsx%5dTn-km(1)%20Gráfico%208</vt:lpstr>
      <vt:lpstr>file:///C:\Work\Actividad\Evolucion%20(tn-km).xlsx!Tn(1)!%5bEvolucion%20(tn-km).xlsx%5dTn(1)%20Gráfico%201</vt:lpstr>
      <vt:lpstr>file:///C:\Work\Actividad\Evolucion%20(tn-km).xlsx!Tn(1)!%5bEvolucion%20(tn-km).xlsx%5dTn(1)%20Gráfico%208</vt:lpstr>
      <vt:lpstr>file:///C:\Work\Actividad\Evolucion%20(tn-km).xlsx!Tn-km(3)!%5bEvolucion%20(tn-km).xlsx%5dTn-km(3)%20Gráfico%201</vt:lpstr>
      <vt:lpstr>file:///C:\Work\Actividad\Evolucion%20(tn-km).xlsx!Tn(3)!%5bEvolucion%20(tn-km).xlsx%5dTn(3)%20Gráfico%201</vt:lpstr>
      <vt:lpstr>file:///C:\Work\Actividad\Evolucion%20(tn-km).xlsx!Tn-km(2)!%5bEvolucion%20(tn-km).xlsx%5dTn-km(2)%20Gráfico%201</vt:lpstr>
      <vt:lpstr>file:///C:\Work\Actividad\Evolucion%20(tn-km).xlsx!Tn(2)!%5bEvolucion%20(tn-km).xlsx%5dTn(2)%20Gráfico%201</vt:lpstr>
      <vt:lpstr>file:///C:\Work\Actividad\Evolucion%20(tn-km).xlsx!Tn-km(4)!%5bEvolucion%20(tn-km).xlsx%5dTn-km(4)%20Gráfico%201</vt:lpstr>
      <vt:lpstr>file:///C:\Work\Actividad\Evolucion%20(tn-km).xlsx!Tn(4)!%5bEvolucion%20(tn-km).xlsx%5dTn(4)%20Gráfico%201</vt:lpstr>
      <vt:lpstr>file:///C:\Work\Actividad\Evolucion%20(km).xlsx!%25%20km%20vacío(1)!%5bEvolucion%20(km).xlsx%5d%25%20km%20vacío(1)%20Gráfico%201</vt:lpstr>
      <vt:lpstr>file:///C:\Work\Actividad\Evolucion%20(km).xlsx!%25%20km%20vacío(2)!%5bEvolucion%20(km).xlsx%5d%25%20km%20vacío(2)%20Gráfico%201</vt:lpstr>
      <vt:lpstr>file:///C:\Work\Actividad\Costes-Precios-Actividad1.xlsx!Hoja1!%5bCostes-Precios-Actividad1.xlsx%5dHoja1%20Gráfico%2016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Fomento (DG Transporte Terrestre)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Carrera Cabañeros</dc:creator>
  <cp:lastModifiedBy>Lázaro Redondo</cp:lastModifiedBy>
  <cp:revision>1683</cp:revision>
  <cp:lastPrinted>2023-09-20T09:01:02Z</cp:lastPrinted>
  <dcterms:created xsi:type="dcterms:W3CDTF">2005-03-28T15:00:02Z</dcterms:created>
  <dcterms:modified xsi:type="dcterms:W3CDTF">2023-09-21T08:43:21Z</dcterms:modified>
</cp:coreProperties>
</file>